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75" r:id="rId8"/>
    <p:sldId id="261" r:id="rId9"/>
    <p:sldId id="264" r:id="rId10"/>
    <p:sldId id="276" r:id="rId11"/>
    <p:sldId id="265" r:id="rId12"/>
    <p:sldId id="266" r:id="rId13"/>
    <p:sldId id="277" r:id="rId14"/>
    <p:sldId id="267" r:id="rId15"/>
    <p:sldId id="268" r:id="rId16"/>
    <p:sldId id="278" r:id="rId17"/>
    <p:sldId id="269" r:id="rId18"/>
    <p:sldId id="270" r:id="rId19"/>
    <p:sldId id="279" r:id="rId20"/>
    <p:sldId id="271" r:id="rId21"/>
    <p:sldId id="272" r:id="rId22"/>
    <p:sldId id="280" r:id="rId23"/>
    <p:sldId id="273" r:id="rId24"/>
    <p:sldId id="274" r:id="rId25"/>
    <p:sldId id="281" r:id="rId26"/>
    <p:sldId id="260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DE3AB81-5192-4A8C-ACDC-2D69AC259E33}" v="722" dt="2019-10-22T17:52:15.0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aslov.ru/%D1%81%D0%B8%D0%BD%D0%BE%D0%BD%D0%B8%D0%BC%D1%8B-%D0%BA-%D1%81%D0%BB%D0%BE%D0%B2%D1%83/%D0%BF%D0%BB%D1%83%D1%82%D0%BE%D0%B2%D0%B0%D1%82%D1%8C" TargetMode="External"/><Relationship Id="rId2" Type="http://schemas.openxmlformats.org/officeDocument/2006/relationships/hyperlink" Target="https://kartaslov.ru/%D1%81%D0%B8%D0%BD%D0%BE%D0%BD%D0%B8%D0%BC%D1%8B-%D0%BA-%D1%81%D0%BB%D0%BE%D0%B2%D1%83/%D0%BC%D0%BE%D1%88%D0%B5%D0%BD%D0%BD%D0%B8%D1%87%D0%B0%D1%82%D1%8C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rtaslov.ru/%D1%81%D0%B8%D0%BD%D0%BE%D0%BD%D0%B8%D0%BC%D1%8B-%D0%BA-%D1%81%D0%BB%D0%BE%D0%B2%D1%83/%D0%BC%D0%B8%D1%81%D1%82%D0%B8%D1%84%D0%B8%D1%86%D0%B8%D1%80%D0%BE%D0%B2%D0%B0%D1%82%D1%8C" TargetMode="External"/><Relationship Id="rId4" Type="http://schemas.openxmlformats.org/officeDocument/2006/relationships/hyperlink" Target="https://kartaslov.ru/%D1%81%D0%B8%D0%BD%D0%BE%D0%BD%D0%B8%D0%BC%D1%8B-%D0%BA-%D1%81%D0%BB%D0%BE%D0%B2%D1%83/%D0%BD%D0%B0%D0%B4%D1%83%D0%B2%D0%B0%D1%82%D1%8C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kartaslov.ru/%D1%81%D0%B8%D0%BD%D0%BE%D0%BD%D0%B8%D0%BC%D1%8B-%D0%BA-%D1%81%D0%BB%D0%BE%D0%B2%D1%83/%D0%BD%D0%B0%D1%81%D1%82%D0%BE%D1%80%D0%BE%D0%B6%D0%B5" TargetMode="External"/><Relationship Id="rId2" Type="http://schemas.openxmlformats.org/officeDocument/2006/relationships/hyperlink" Target="https://kartaslov.ru/%D1%81%D0%B8%D0%BD%D0%BE%D0%BD%D0%B8%D0%BC%D1%8B-%D0%BA-%D1%81%D0%BB%D0%BE%D0%B2%D1%83/%D0%BD%D0%B0%D1%87%D0%B5%D0%BA%D1%83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kartaslov.ru/%D1%81%D0%B8%D0%BD%D0%BE%D0%BD%D0%B8%D0%BC%D1%8B-%D0%BA-%D1%81%D0%BB%D0%BE%D0%B2%D1%83/%D0%BD%D0%B5%20%D0%B4%D1%80%D0%B5%D0%BC%D0%BB%D0%B5%D1%82" TargetMode="External"/><Relationship Id="rId4" Type="http://schemas.openxmlformats.org/officeDocument/2006/relationships/hyperlink" Target="https://kartaslov.ru/%D1%81%D0%B8%D0%BD%D0%BE%D0%BD%D0%B8%D0%BC%D1%8B-%D0%BA-%D1%81%D0%BB%D0%BE%D0%B2%D1%83/%D0%B4%D0%B5%D1%80%D0%B6%D0%B8%D1%82%20%D1%83%D1%85%D0%BE%20%D0%B2%D0%BE%D1%81%D1%82%D1%80%D0%BE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adamelavie.ru/frazeologizmy/frazeologizmy_nogi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madamelavie.ru/frazeologizmy/frazeologizmy_rot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fb.ru/article/221001/proishojdenie-i-znachenie-frazeologizma-kak-sneg-na-golov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496" y="0"/>
            <a:ext cx="9108504" cy="4437111"/>
          </a:xfrm>
        </p:spPr>
        <p:txBody>
          <a:bodyPr>
            <a:normAutofit/>
          </a:bodyPr>
          <a:lstStyle/>
          <a:p>
            <a:r>
              <a:rPr lang="ru-RU" dirty="0"/>
              <a:t>Исследовательский проект по русскому языку</a:t>
            </a:r>
            <a:br>
              <a:rPr lang="ru-RU" dirty="0"/>
            </a:br>
            <a:r>
              <a:rPr lang="ru-RU" dirty="0"/>
              <a:t>«Фразеологизмы о частях тела»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645024"/>
            <a:ext cx="9144000" cy="3096344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Участник проекта : Истомина Кристина (6 класс)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Руководитель проекта: Сорокина Г.Е., учитель русского языка</a:t>
            </a:r>
          </a:p>
        </p:txBody>
      </p:sp>
    </p:spTree>
    <p:extLst>
      <p:ext uri="{BB962C8B-B14F-4D97-AF65-F5344CB8AC3E}">
        <p14:creationId xmlns:p14="http://schemas.microsoft.com/office/powerpoint/2010/main" val="1384830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/>
          <a:lstStyle/>
          <a:p>
            <a:r>
              <a:rPr lang="ru-RU" dirty="0"/>
              <a:t>Фразеологизмы со словом «нос»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052736"/>
            <a:ext cx="9144000" cy="5805264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Синонимы: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Держать нос по ветру -</a:t>
            </a:r>
            <a:r>
              <a:rPr lang="ru-RU" sz="2000" dirty="0"/>
              <a:t>приспосабливаться к обстоятельствам, беспринципно меняя свои убеждения и свое поведение</a:t>
            </a:r>
            <a:endParaRPr lang="ru-RU" sz="2000" dirty="0">
              <a:ea typeface="+mn-lt"/>
              <a:cs typeface="+mn-lt"/>
            </a:endParaRPr>
          </a:p>
          <a:p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Водить за нос-  </a:t>
            </a:r>
            <a:r>
              <a:rPr lang="ru-RU" sz="1800" dirty="0">
                <a:ea typeface="+mn-lt"/>
                <a:cs typeface="+mn-lt"/>
                <a:hlinkClick r:id="rId2"/>
              </a:rPr>
              <a:t>мошенничать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dirty="0">
                <a:ea typeface="+mn-lt"/>
                <a:cs typeface="+mn-lt"/>
                <a:hlinkClick r:id="rId3"/>
              </a:rPr>
              <a:t>плутовать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dirty="0">
                <a:ea typeface="+mn-lt"/>
                <a:cs typeface="+mn-lt"/>
                <a:hlinkClick r:id="rId4"/>
              </a:rPr>
              <a:t>надувать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dirty="0">
                <a:ea typeface="+mn-lt"/>
                <a:cs typeface="+mn-lt"/>
                <a:hlinkClick r:id="rId5"/>
              </a:rPr>
              <a:t>мистифицировать</a:t>
            </a:r>
            <a:endParaRPr lang="ru-RU" sz="1800" dirty="0">
              <a:solidFill>
                <a:srgbClr val="FF0000"/>
              </a:solidFill>
              <a:ea typeface="+mn-lt"/>
              <a:cs typeface="+mn-lt"/>
            </a:endParaRPr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endParaRPr lang="ru-RU" sz="1800" dirty="0"/>
          </a:p>
          <a:p>
            <a:pPr marL="0" indent="0">
              <a:buNone/>
            </a:pPr>
            <a:r>
              <a:rPr lang="ru-RU" dirty="0"/>
              <a:t>Антонимы: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Держать нос по ветру -</a:t>
            </a:r>
            <a:endParaRPr lang="ru-RU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Водить за нос -</a:t>
            </a:r>
            <a:r>
              <a:rPr lang="ru-RU" sz="1800" dirty="0">
                <a:ea typeface="+mn-lt"/>
                <a:cs typeface="+mn-lt"/>
              </a:rPr>
              <a:t>резать правду-матку</a:t>
            </a:r>
            <a:endParaRPr lang="ru-RU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9666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/>
              <a:t>Фразеологизмы со словом «уши»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 Слово ухо входит во фразеологизмы, связанные со слухом. </a:t>
            </a:r>
            <a:r>
              <a:rPr lang="ru-RU" dirty="0">
                <a:solidFill>
                  <a:srgbClr val="FF0000"/>
                </a:solidFill>
              </a:rPr>
              <a:t>Слушать во все уши – слушать внимательно; противоположные: слушать вполуха или краем уха. </a:t>
            </a:r>
            <a:r>
              <a:rPr lang="ru-RU" dirty="0"/>
              <a:t>Если человек напряженно ждёт опасности, говорят, что он держит ухо востро. Уши можно и развесить – про человека, слушающего кого-либо чересчур доверчиво. Грубые слова действуют на уши. Они режут уши, уши от них вянут. Поэтому важно не употреблять в речи грубых выражений. </a:t>
            </a:r>
          </a:p>
        </p:txBody>
      </p:sp>
    </p:spTree>
    <p:extLst>
      <p:ext uri="{BB962C8B-B14F-4D97-AF65-F5344CB8AC3E}">
        <p14:creationId xmlns:p14="http://schemas.microsoft.com/office/powerpoint/2010/main" val="437973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   Фразеологизмы со словом </a:t>
            </a:r>
            <a:br>
              <a:rPr lang="ru-RU" dirty="0"/>
            </a:br>
            <a:r>
              <a:rPr lang="ru-RU" dirty="0"/>
              <a:t>                       «уши»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Держать ушки на макушке -</a:t>
            </a:r>
            <a:r>
              <a:rPr lang="ru-RU" dirty="0"/>
              <a:t> внимательно </a:t>
            </a:r>
          </a:p>
          <a:p>
            <a:pPr marL="0" indent="0">
              <a:buNone/>
            </a:pPr>
            <a:r>
              <a:rPr lang="ru-RU" dirty="0"/>
              <a:t>отслеживать текущую обстановку и быть готовым отреагировать на любое изменение ситуации.</a:t>
            </a:r>
          </a:p>
          <a:p>
            <a:pPr marL="0" indent="0">
              <a:buNone/>
            </a:pPr>
            <a:r>
              <a:rPr lang="ru-RU" b="1" dirty="0"/>
              <a:t>Медведь на ухо наступил - </a:t>
            </a:r>
            <a:r>
              <a:rPr lang="ru-RU" dirty="0"/>
              <a:t>о человеке с плохим музыкальным слухом. </a:t>
            </a:r>
          </a:p>
          <a:p>
            <a:pPr marL="0" indent="0">
              <a:buNone/>
            </a:pPr>
            <a:r>
              <a:rPr lang="ru-RU" b="1" dirty="0"/>
              <a:t>Вешать лапшу на уши -</a:t>
            </a:r>
            <a:r>
              <a:rPr lang="ru-RU" dirty="0"/>
              <a:t> врать, обманывать, лгать. Происхождение: от слова «лакать", то есть "пить по- собачьи, прихлебывая языком". Таким же движение дразнят болтуна, который говорит без умолку, захлебываясь своими словами. Следовательно получается, что развешивать лапшу- это бездумно болтать, прихлебывая языком...лепетать, лопотать. Этимологический словарь </a:t>
            </a:r>
            <a:r>
              <a:rPr lang="ru-RU" dirty="0" err="1"/>
              <a:t>П.ЧерныхПодробнее</a:t>
            </a:r>
            <a:r>
              <a:rPr lang="ru-RU" dirty="0"/>
              <a:t> - на Znanija.com - https://znanija.com/task/6327553#readmore</a:t>
            </a:r>
          </a:p>
          <a:p>
            <a:pPr marL="0" indent="0">
              <a:buNone/>
            </a:pPr>
            <a:r>
              <a:rPr lang="ru-RU" b="1" dirty="0"/>
              <a:t>За уши не оттащишь -</a:t>
            </a:r>
            <a:r>
              <a:rPr lang="ru-RU" dirty="0"/>
              <a:t> о ситуации, когда человека невозможно отвлечь от какого-либо занятия.</a:t>
            </a:r>
          </a:p>
          <a:p>
            <a:endParaRPr lang="ru-RU" dirty="0"/>
          </a:p>
        </p:txBody>
      </p:sp>
      <p:pic>
        <p:nvPicPr>
          <p:cNvPr id="4" name="Рисунок 3" descr="Ð¤ÑÐ°Ð·ÐµÐ¾Ð»Ð¾Ð³Ð¸Ð·Ð¼Ñ ÑÐ¾ ÑÐ»Ð¾Ð²Ð°Ð¼Ð¸ Â«ÑÑÐ¾Â» Ð¸ Â«ÑÑÐ¸Â» Ð¸ Ð¸Ñ Ð·Ð½Ð°ÑÐµÐ½Ð¸Ð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-171400"/>
            <a:ext cx="1908175" cy="190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7406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/>
          <a:lstStyle/>
          <a:p>
            <a:r>
              <a:rPr lang="ru-RU" dirty="0"/>
              <a:t>Фразеологизмы со словом «уши»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08504" cy="558924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Синонимы: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Держать ушки на макушке- </a:t>
            </a:r>
            <a:r>
              <a:rPr lang="ru-RU" sz="1800" dirty="0">
                <a:ea typeface="+mn-lt"/>
                <a:cs typeface="+mn-lt"/>
                <a:hlinkClick r:id="rId2"/>
              </a:rPr>
              <a:t>начеку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dirty="0">
                <a:ea typeface="+mn-lt"/>
                <a:cs typeface="+mn-lt"/>
                <a:hlinkClick r:id="rId3"/>
              </a:rPr>
              <a:t>настороже</a:t>
            </a:r>
            <a:r>
              <a:rPr lang="ru-RU" sz="1800" dirty="0">
                <a:ea typeface="+mn-lt"/>
                <a:cs typeface="+mn-lt"/>
                <a:hlinkClick r:id="rId4"/>
              </a:rPr>
              <a:t>,держит ухо востро</a:t>
            </a:r>
            <a:r>
              <a:rPr lang="ru-RU" sz="1800" dirty="0">
                <a:ea typeface="+mn-lt"/>
                <a:cs typeface="+mn-lt"/>
              </a:rPr>
              <a:t>, </a:t>
            </a:r>
            <a:r>
              <a:rPr lang="ru-RU" sz="1800" dirty="0">
                <a:ea typeface="+mn-lt"/>
                <a:cs typeface="+mn-lt"/>
                <a:hlinkClick r:id="rId5"/>
              </a:rPr>
              <a:t>не дремлет</a:t>
            </a:r>
            <a:endParaRPr lang="ru-RU">
              <a:cs typeface="Calibri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Вешать лапшу на уши- </a:t>
            </a:r>
            <a:r>
              <a:rPr lang="ru-RU" sz="1800" dirty="0">
                <a:ea typeface="+mn-lt"/>
                <a:cs typeface="+mn-lt"/>
              </a:rPr>
              <a:t>пускать пыль в глаза, пудрить мозги, втирать очки, заправлять арапа, водить за нос</a:t>
            </a:r>
            <a:endParaRPr lang="ru-RU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dirty="0">
              <a:solidFill>
                <a:srgbClr val="000000"/>
              </a:solidFill>
              <a:cs typeface="Calibri"/>
            </a:endParaRPr>
          </a:p>
          <a:p>
            <a:pPr marL="0" indent="0">
              <a:buNone/>
            </a:pPr>
            <a:r>
              <a:rPr lang="ru-RU" dirty="0"/>
              <a:t>Антонимы: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Держать ушки на макушке- </a:t>
            </a:r>
            <a:r>
              <a:rPr lang="ru-RU" sz="1800" dirty="0">
                <a:ea typeface="+mn-lt"/>
                <a:cs typeface="+mn-lt"/>
              </a:rPr>
              <a:t>слушать не внимательно 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Вешать лапшу на уши- </a:t>
            </a:r>
            <a:r>
              <a:rPr lang="ru-RU" sz="1800" dirty="0">
                <a:ea typeface="+mn-lt"/>
                <a:cs typeface="+mn-lt"/>
              </a:rPr>
              <a:t>открыться не таясь.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4232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/>
              <a:t>Фразеологизмы со словом «ноги»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  Куда только не приводят человека его ноги. Они неутомимо доставляют своих хозяев в самые разнообразные места, но, порой, они подкашиваются и еле носят. А еще ноги бывают дружескими, короткими и широкими. Все эти характеристики ног взяты из фразеологических оборотов. Далее приведены примеры подобных фразеологизмов и пояснения к ним.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420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36"/>
            <a:ext cx="8686800" cy="1415502"/>
          </a:xfrm>
        </p:spPr>
        <p:txBody>
          <a:bodyPr>
            <a:normAutofit fontScale="90000"/>
          </a:bodyPr>
          <a:lstStyle/>
          <a:p>
            <a:r>
              <a:rPr lang="ru-RU" dirty="0"/>
              <a:t>Фразеологизмы со словом </a:t>
            </a:r>
            <a:br>
              <a:rPr lang="ru-RU" dirty="0"/>
            </a:br>
            <a:r>
              <a:rPr lang="ru-RU" dirty="0"/>
              <a:t>«ноги»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12776"/>
            <a:ext cx="9144000" cy="544522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В ногах правды нет - </a:t>
            </a:r>
            <a:r>
              <a:rPr lang="ru-RU" dirty="0"/>
              <a:t>приглашение присесть. </a:t>
            </a:r>
            <a:r>
              <a:rPr lang="ru-RU" b="1" dirty="0"/>
              <a:t>Происхождение:</a:t>
            </a:r>
          </a:p>
          <a:p>
            <a:pPr marL="0" indent="0">
              <a:buNone/>
            </a:pPr>
            <a:r>
              <a:rPr lang="ru-RU" dirty="0"/>
              <a:t> само выражение “в ногах правды нет” появилось в XV-XVIII веке на территории тогдашней Руси среди славянского населения. Появления фразы “в ногах правды нет”, произошло одновременно, как среди должников, подвергавшихся правежу, так и среди тогдашних зажиточных “кредиторов”. Понимая бессмысленность такого судебного делопроизводства и те и другие, говорили просто: “В ногах правды нет…” Однако, хотя правеж со временем был упразднен, наказание крепостных крестьян связанное с ногами не исчезло полностью. Источник: http://chtooznachaet.ru/vyrazhenie_v_nogah_pravdy_net.html</a:t>
            </a:r>
          </a:p>
          <a:p>
            <a:pPr marL="0" indent="0">
              <a:buNone/>
            </a:pPr>
            <a:r>
              <a:rPr lang="ru-RU" b="1" dirty="0"/>
              <a:t>Ноги в руки - н</a:t>
            </a:r>
            <a:r>
              <a:rPr lang="ru-RU" dirty="0"/>
              <a:t>езамедлительно приступить к делу. </a:t>
            </a:r>
          </a:p>
          <a:p>
            <a:pPr marL="0" indent="0">
              <a:buNone/>
            </a:pPr>
            <a:r>
              <a:rPr lang="ru-RU" b="1" dirty="0"/>
              <a:t>Ноги подкосились</a:t>
            </a:r>
            <a:r>
              <a:rPr lang="ru-RU" dirty="0"/>
              <a:t> - куда только не приводят человека его ноги. </a:t>
            </a:r>
            <a:r>
              <a:rPr lang="ru-RU" b="1" dirty="0"/>
              <a:t>Чёрт ногу сломит - о</a:t>
            </a:r>
            <a:r>
              <a:rPr lang="ru-RU" dirty="0"/>
              <a:t> сильном беспорядке в каком-либо месте или в делах.</a:t>
            </a:r>
          </a:p>
          <a:p>
            <a:endParaRPr lang="ru-RU" dirty="0"/>
          </a:p>
        </p:txBody>
      </p:sp>
      <p:pic>
        <p:nvPicPr>
          <p:cNvPr id="4" name="Рисунок 3" descr="Фразеологизмы со словом «ноги»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136"/>
            <a:ext cx="1460500" cy="18980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162984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/>
              <a:t>Фразеологизмы со словом «ноги»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96" y="1124744"/>
            <a:ext cx="9108504" cy="5733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Синонимы: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В ногах правды нет- </a:t>
            </a:r>
            <a:r>
              <a:rPr lang="ru-RU" sz="1800" dirty="0">
                <a:ea typeface="+mn-lt"/>
                <a:cs typeface="+mn-lt"/>
              </a:rPr>
              <a:t>присаживайтесь, садитесь, честь и место</a:t>
            </a: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 </a:t>
            </a:r>
            <a:endParaRPr lang="ru-RU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Чёрт ногу сломит - </a:t>
            </a:r>
            <a:r>
              <a:rPr lang="ru-RU" sz="1800" dirty="0">
                <a:ea typeface="+mn-lt"/>
                <a:cs typeface="+mn-lt"/>
              </a:rPr>
              <a:t>непорядок; каверзный; все вверх ногами; бедлам; заковыристый; головоломный; кавардак;  .</a:t>
            </a:r>
            <a:endParaRPr lang="ru-RU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 В ногах правды нет- </a:t>
            </a:r>
            <a:endParaRPr lang="ru-RU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Чёрт ногу сломит -</a:t>
            </a:r>
            <a:r>
              <a:rPr lang="ru-RU" sz="1800" dirty="0">
                <a:ea typeface="+mn-lt"/>
                <a:cs typeface="+mn-lt"/>
              </a:rPr>
              <a:t>порядок</a:t>
            </a:r>
            <a:endParaRPr lang="ru-RU" sz="18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5695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dirty="0"/>
              <a:t>Фразеологизмы со словом «рот»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252520" cy="5589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Рот человека используется как для приема пищи, так и для общения с другими людьми посредством устной речи. Именно с этими функциями рта и связаны фразеологизмы со словом «рот». Наиболее употребительные из них приведены ниже. Ко всем фразеологизмам даны пояснения и примеры.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70849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/>
              <a:t>Фразеологизмы со словом </a:t>
            </a:r>
            <a:br>
              <a:rPr lang="ru-RU" dirty="0"/>
            </a:br>
            <a:r>
              <a:rPr lang="ru-RU" dirty="0"/>
              <a:t>«рот»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180512" cy="55172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Рот до ушей - о</a:t>
            </a:r>
            <a:r>
              <a:rPr lang="ru-RU" dirty="0"/>
              <a:t> радостном человеке, </a:t>
            </a:r>
          </a:p>
          <a:p>
            <a:pPr marL="0" indent="0">
              <a:buNone/>
            </a:pPr>
            <a:r>
              <a:rPr lang="ru-RU" dirty="0"/>
              <a:t>который очень широко улыбается.</a:t>
            </a:r>
          </a:p>
          <a:p>
            <a:pPr marL="0" indent="0">
              <a:buNone/>
            </a:pPr>
            <a:r>
              <a:rPr lang="ru-RU" b="1" dirty="0"/>
              <a:t>Смешинка в рот попала - т</a:t>
            </a:r>
            <a:r>
              <a:rPr lang="ru-RU" dirty="0"/>
              <a:t>ак говорят о ситуации, когда хочется непрерывно смеяться.</a:t>
            </a:r>
          </a:p>
          <a:p>
            <a:pPr marL="0" indent="0">
              <a:buNone/>
            </a:pPr>
            <a:r>
              <a:rPr lang="ru-RU" b="1" dirty="0"/>
              <a:t>Забот полон рот, хлопот полон рот -о</a:t>
            </a:r>
            <a:r>
              <a:rPr lang="ru-RU" dirty="0"/>
              <a:t> ситуации, когда накопилось много нерешенных вопросов или невыполненных дел.</a:t>
            </a:r>
          </a:p>
          <a:p>
            <a:pPr marL="0" indent="0">
              <a:buNone/>
            </a:pPr>
            <a:r>
              <a:rPr lang="ru-RU" b="1" dirty="0"/>
              <a:t>Разевай рот шире - с</a:t>
            </a:r>
            <a:r>
              <a:rPr lang="ru-RU" dirty="0"/>
              <a:t>овет не строить планов и на что-то надеяться.</a:t>
            </a:r>
          </a:p>
          <a:p>
            <a:endParaRPr lang="ru-RU" dirty="0"/>
          </a:p>
        </p:txBody>
      </p:sp>
      <p:pic>
        <p:nvPicPr>
          <p:cNvPr id="4" name="Рисунок 3" descr="Фразеологизмы со словом «рот» и их значение (с примерами)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692696"/>
            <a:ext cx="1520190" cy="19475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55493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dirty="0"/>
              <a:t>Фразеологизмы со словом «рот»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Синонимы: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Рот до ушей- </a:t>
            </a:r>
            <a:r>
              <a:rPr lang="ru-RU" sz="1800" dirty="0">
                <a:ea typeface="+mn-lt"/>
                <a:cs typeface="+mn-lt"/>
              </a:rPr>
              <a:t>большеротый, рот до ушей хоть завязочки пришей. </a:t>
            </a:r>
            <a:r>
              <a:rPr lang="ru-RU" b="1" dirty="0">
                <a:ea typeface="+mn-lt"/>
                <a:cs typeface="+mn-lt"/>
              </a:rPr>
              <a:t> </a:t>
            </a:r>
            <a:endParaRPr lang="ru-RU" b="1" dirty="0">
              <a:cs typeface="Calibri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Разевай рот шире - </a:t>
            </a:r>
            <a:r>
              <a:rPr lang="ru-RU" sz="1800" dirty="0">
                <a:ea typeface="+mn-lt"/>
                <a:cs typeface="+mn-lt"/>
              </a:rPr>
              <a:t> подать голос, разинуть пасть, накрошить булочку, накрошить батон, напуститься, заговорить, въесться</a:t>
            </a:r>
            <a:endParaRPr lang="ru-RU" sz="1800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Антонимы:</a:t>
            </a:r>
          </a:p>
          <a:p>
            <a:pPr marL="0" indent="0">
              <a:buNone/>
            </a:pPr>
            <a:r>
              <a:rPr lang="ru-RU" sz="1800" dirty="0">
                <a:solidFill>
                  <a:srgbClr val="FF0000"/>
                </a:solidFill>
                <a:ea typeface="+mn-lt"/>
                <a:cs typeface="+mn-lt"/>
              </a:rPr>
              <a:t>Рот до ушей-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Разевай рот шире- 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33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6712"/>
          </a:xfrm>
        </p:spPr>
        <p:txBody>
          <a:bodyPr/>
          <a:lstStyle/>
          <a:p>
            <a:r>
              <a:rPr lang="ru-RU" dirty="0"/>
              <a:t>Актуальность темы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44000" cy="46805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   Актуальность</a:t>
            </a:r>
            <a:r>
              <a:rPr lang="ru-RU" dirty="0"/>
              <a:t> темы заключается в интересе к фразеологизмам русского языка и, конкретно, к их происхождению.  Причиной обращения к теме является желание лучше узнать историю языка, овладеть такими средствами языка как фразеологические обороты.  </a:t>
            </a:r>
          </a:p>
          <a:p>
            <a:pPr marL="0" indent="0">
              <a:buNone/>
            </a:pPr>
            <a:r>
              <a:rPr lang="ru-RU" dirty="0"/>
              <a:t>  Язык любого народа – это его историческая память, воплощенная   в слове. Жизнь народа своеобразно и неповторимо отражается в языке, в его устной и письменной формах. Культура языка, культура слова предстает как неразрывная связь многих и многих поколений.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3778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/>
              <a:t>Фразеологизмы со словом «голова»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925252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  За мышление человека и его память отвечает мозг, который находится в голове. И немудрено, что во многих фразеологических оборотах, в которых речь идёт о мыслительных процессах и способности помнить, употребляется слово «голова». Голова — наш мозговой центр, её надо беречь. Приведённые в тексте примеры помогут понять значение того или иного фразеологизма.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78234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dirty="0"/>
              <a:t>Фразеологизмы со словом</a:t>
            </a:r>
            <a:br>
              <a:rPr lang="ru-RU" dirty="0"/>
            </a:br>
            <a:r>
              <a:rPr lang="ru-RU" dirty="0"/>
              <a:t> «голова»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290221"/>
            <a:ext cx="9115983" cy="556777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Иметь голову на плечах -</a:t>
            </a:r>
            <a:r>
              <a:rPr lang="ru-RU" dirty="0"/>
              <a:t> быть умным, сообразительным, рассудительным. </a:t>
            </a:r>
          </a:p>
          <a:p>
            <a:pPr marL="0" indent="0">
              <a:buNone/>
            </a:pPr>
            <a:r>
              <a:rPr lang="ru-RU" b="1" dirty="0"/>
              <a:t>Ломать голову - у</a:t>
            </a:r>
            <a:r>
              <a:rPr lang="ru-RU" dirty="0"/>
              <a:t>силенно размышлять над какой-либо проблемой или задачей.</a:t>
            </a:r>
          </a:p>
          <a:p>
            <a:pPr marL="0" indent="0">
              <a:buNone/>
            </a:pPr>
            <a:r>
              <a:rPr lang="ru-RU" b="1" dirty="0"/>
              <a:t>Терять голову - б</a:t>
            </a:r>
            <a:r>
              <a:rPr lang="ru-RU" dirty="0"/>
              <a:t>ыть в состоянии растерянности или смятения, часто так говорят о влюбленном человеке. </a:t>
            </a:r>
            <a:r>
              <a:rPr lang="ru-RU" b="1" dirty="0"/>
              <a:t>Происхождение: </a:t>
            </a:r>
            <a:r>
              <a:rPr lang="ru-RU" dirty="0"/>
              <a:t>это связано буквально с отсечением головы во время казни или в сражении. Например, голову отсекали дуэлянтам. Потерять голову на эшафоте после дуэли с соперником в любви.  Значит потерять голову, это совершить безрассудный поступок, перестать здраво рассуждать, (так как нечем:))Подробнее - на Znanija.com https://znanija.com/task/25622506#readmore</a:t>
            </a:r>
          </a:p>
          <a:p>
            <a:pPr marL="0" indent="0">
              <a:buNone/>
            </a:pPr>
            <a:r>
              <a:rPr lang="ru-RU" b="1" dirty="0"/>
              <a:t>Как снег на голову - </a:t>
            </a:r>
            <a:r>
              <a:rPr lang="ru-RU" dirty="0"/>
              <a:t> о каком-то неожиданном, внезапном событии. История образования рассматриваемого выражения уходит своими корнями в крестьянский быт.  Вот он работает, работает, думает, что все успеет и вдруг… пошел первый снег, и приземлился он на непокрытую голову крестьянина. - </a:t>
            </a:r>
            <a:r>
              <a:rPr lang="ru-RU" dirty="0">
                <a:hlinkClick r:id="rId2"/>
              </a:rPr>
              <a:t>https://fb.ru/article/221001/proishojdenie-i-znachenie-frazeologizma-kak-sneg-na-golovu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 descr="Ð¤ÑÐ°Ð·ÐµÐ¾Ð»Ð¾Ð³Ð¸Ð·Ð¼Ñ ÑÐ¾ ÑÐ»Ð¾Ð²Ð¾Ð¼ Â«Ð³Ð¾Ð»Ð¾Ð²Ð°Â» Ð¸ Ð¸Ñ Ð·Ð½Ð°ÑÐµÐ½Ð¸Ðµ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868" y="216754"/>
            <a:ext cx="1809115" cy="21469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011879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/>
              <a:t>Фразеологизмы со словом «голова»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58" y="1124744"/>
            <a:ext cx="9125741" cy="5733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Синонимы: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Ломать голову -</a:t>
            </a:r>
            <a:r>
              <a:rPr lang="ru-RU" sz="1800" dirty="0">
                <a:ea typeface="+mn-lt"/>
                <a:cs typeface="+mn-lt"/>
              </a:rPr>
              <a:t>раздумывать, углубляться</a:t>
            </a:r>
            <a:endParaRPr lang="ru-RU" sz="18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Как снег на голову- </a:t>
            </a:r>
            <a:r>
              <a:rPr lang="ru-RU" sz="1800" dirty="0">
                <a:ea typeface="+mn-lt"/>
                <a:cs typeface="+mn-lt"/>
              </a:rPr>
              <a:t>неожиданно, внезапно, откуда ни </a:t>
            </a:r>
            <a:r>
              <a:rPr lang="ru-RU" sz="1800" dirty="0" err="1">
                <a:ea typeface="+mn-lt"/>
                <a:cs typeface="+mn-lt"/>
              </a:rPr>
              <a:t>возьмись,как</a:t>
            </a:r>
            <a:r>
              <a:rPr lang="ru-RU" sz="1800" dirty="0">
                <a:ea typeface="+mn-lt"/>
                <a:cs typeface="+mn-lt"/>
              </a:rPr>
              <a:t> гром среди ясного неба</a:t>
            </a:r>
            <a:endParaRPr lang="ru-RU" sz="18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Антонимы: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Ломать голову -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Как снег на голову - 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2986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/>
              <a:t>Фразеологизмы со словом «рука»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Руки человека играют неоценимую роль в его повседневной деятельности. Именно развитие ручного труда когда-то позволило первобытной обезьяне превратиться в человека разумного. И в нашей современной жизни фразеологизмы со словам «рука» органично вплетены в разговоры людей. Они делают речь более емкой и краткой.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22708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/>
              <a:t>   Фразеологизмы со словом </a:t>
            </a:r>
            <a:br>
              <a:rPr lang="ru-RU" dirty="0"/>
            </a:br>
            <a:r>
              <a:rPr lang="ru-RU" dirty="0"/>
              <a:t>                      «рука»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566124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b="1" dirty="0"/>
              <a:t>Золотые руки  - о</a:t>
            </a:r>
            <a:r>
              <a:rPr lang="ru-RU" dirty="0"/>
              <a:t> человеке, который мастерски выполняет свою работу. Для человека с золотыми руками нет преград — он не боится любой работы. И если возьмётся за какой-то труд — всё сделает хорошо.</a:t>
            </a:r>
          </a:p>
          <a:p>
            <a:pPr marL="0" indent="0">
              <a:buNone/>
            </a:pPr>
            <a:r>
              <a:rPr lang="ru-RU" b="1" dirty="0"/>
              <a:t>Рукой подат</a:t>
            </a:r>
            <a:r>
              <a:rPr lang="ru-RU" dirty="0"/>
              <a:t>ь - так говорят, когда до определенного места очень близко. </a:t>
            </a:r>
            <a:r>
              <a:rPr lang="ru-RU" b="1" dirty="0"/>
              <a:t>Происхождение: </a:t>
            </a:r>
            <a:r>
              <a:rPr lang="ru-RU" dirty="0"/>
              <a:t>в старину рука служила мерой длины. Первоначальная форма выражения была рука подать (для сравнения: баня топить, вместо баню топить).</a:t>
            </a:r>
          </a:p>
          <a:p>
            <a:pPr marL="0" indent="0">
              <a:buNone/>
            </a:pPr>
            <a:r>
              <a:rPr lang="ru-RU" dirty="0"/>
              <a:t>Сначала это сочетание означало «расстояние в длину руки», а затем постепенно приобрело общее значение «близко».</a:t>
            </a:r>
          </a:p>
          <a:p>
            <a:pPr marL="0" indent="0">
              <a:buNone/>
            </a:pPr>
            <a:r>
              <a:rPr lang="ru-RU" dirty="0"/>
              <a:t>         </a:t>
            </a:r>
          </a:p>
          <a:p>
            <a:pPr marL="0" indent="0">
              <a:buNone/>
            </a:pPr>
            <a:r>
              <a:rPr lang="ru-RU" b="1" dirty="0"/>
              <a:t>Протянуть руку помощи - п</a:t>
            </a:r>
            <a:r>
              <a:rPr lang="ru-RU" dirty="0"/>
              <a:t>омочь кому-либо.</a:t>
            </a:r>
          </a:p>
          <a:p>
            <a:pPr marL="0" indent="0">
              <a:buNone/>
            </a:pPr>
            <a:r>
              <a:rPr lang="ru-RU" b="1" dirty="0"/>
              <a:t>Руки в брюки - о</a:t>
            </a:r>
            <a:r>
              <a:rPr lang="ru-RU" dirty="0"/>
              <a:t> человеке, который ничем не занят, бездельничает.</a:t>
            </a:r>
          </a:p>
          <a:p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6632"/>
            <a:ext cx="2145665" cy="1170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419507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ru-RU" dirty="0"/>
              <a:t>Фразеологизмы со словом «рука»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124744"/>
            <a:ext cx="9144000" cy="5733256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Синонимы:</a:t>
            </a: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Золотые руки-</a:t>
            </a:r>
            <a:r>
              <a:rPr lang="ru-RU" sz="1800" dirty="0">
                <a:ea typeface="+mn-lt"/>
                <a:cs typeface="+mn-lt"/>
              </a:rPr>
              <a:t>мастер, умелец, искусник, искусный, умелый.</a:t>
            </a:r>
            <a:endParaRPr lang="ru-RU" sz="1800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Протянуть руку помощи -</a:t>
            </a:r>
            <a:r>
              <a:rPr lang="ru-RU" sz="1800" dirty="0">
                <a:ea typeface="+mn-lt"/>
                <a:cs typeface="+mn-lt"/>
              </a:rPr>
              <a:t>прийти на выручку, принять участие, выручить, помочь, </a:t>
            </a:r>
            <a:endParaRPr lang="ru-RU" sz="1800" dirty="0">
              <a:solidFill>
                <a:srgbClr val="FF0000"/>
              </a:solidFill>
              <a:cs typeface="Calibri"/>
            </a:endParaRP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Антонимы:</a:t>
            </a:r>
            <a:endParaRPr lang="ru-RU" dirty="0">
              <a:cs typeface="Calibri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Золотые руки - </a:t>
            </a:r>
            <a:r>
              <a:rPr lang="ru-RU" sz="1800" dirty="0">
                <a:ea typeface="+mn-lt"/>
                <a:cs typeface="+mn-lt"/>
              </a:rPr>
              <a:t>Руки-крюки, неумелый, косорукий, неудачливый, все из рук валится, нескладный, руки кривые, неловкий, бездарный, неквалифицированный, безрукий, недотепа. </a:t>
            </a:r>
          </a:p>
          <a:p>
            <a:pPr marL="0" indent="0">
              <a:buNone/>
            </a:pPr>
            <a:endParaRPr lang="ru-RU" sz="1800" b="1" dirty="0">
              <a:solidFill>
                <a:srgbClr val="FF0000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ru-RU" sz="1800" b="1" dirty="0">
                <a:solidFill>
                  <a:srgbClr val="FF0000"/>
                </a:solidFill>
                <a:ea typeface="+mn-lt"/>
                <a:cs typeface="+mn-lt"/>
              </a:rPr>
              <a:t>Протянуть руку помощи -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51268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Русские фразеологизмы – бесценное культурное и национальное достояние народа. Фразеологизмы являются важнейшим и тонким инструментом в создании произведений устного народного творчества, художественной литературы. Все эти сокровища не только надежно хранятся в бесчисленных библиотеках, но и в тайнах нашего языкового познания. </a:t>
            </a:r>
            <a:br>
              <a:rPr lang="ru-RU" dirty="0"/>
            </a:br>
            <a:r>
              <a:rPr lang="ru-RU" dirty="0"/>
              <a:t>     В литературных произведениях, в жизни приходится сталкиваться с фразеологизмами и нам обязательно надо знать их значение. Если мы будем знать смысл часто употребляемых фразеологизмов, то сможем правильно применять их в собственной речи, кроме того, это облегчит понимание различных текстов.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34022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525658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/>
              <a:t>Цели:</a:t>
            </a:r>
            <a:r>
              <a:rPr lang="ru-RU" dirty="0"/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расширять представление о фразеологизмах;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показать их значение в речи;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познакомиться с различными типами словарей;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определить параметры работы с фразеологическими оборотами, найти в словарях информацию и них;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dirty="0"/>
              <a:t> составить комплексное представление о фразеологизмах.</a:t>
            </a:r>
          </a:p>
          <a:p>
            <a:pPr marL="0" indent="0">
              <a:buNone/>
            </a:pPr>
            <a:r>
              <a:rPr lang="ru-RU" b="1" dirty="0"/>
              <a:t>Задачи:</a:t>
            </a:r>
            <a:endParaRPr lang="ru-RU" dirty="0"/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изучить понятие «фразеологизмы» (определения из словарей, учебников, других источников);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рассмотреть вопрос возникновения фразеологизмов.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изучить значение некоторых фразеологизмов.</a:t>
            </a:r>
          </a:p>
          <a:p>
            <a:pPr lvl="0">
              <a:buFont typeface="Wingdings" panose="05000000000000000000" pitchFamily="2" charset="2"/>
              <a:buChar char="Ø"/>
            </a:pPr>
            <a:r>
              <a:rPr lang="ru-RU" dirty="0"/>
              <a:t>составить свой иллюстрированный словарь фразеологизмов про части тела.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0264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54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Ход работы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124744"/>
            <a:ext cx="9036496" cy="5001419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1. Найти фразеологизмы.</a:t>
            </a:r>
          </a:p>
          <a:p>
            <a:pPr marL="0" indent="0">
              <a:buNone/>
            </a:pPr>
            <a:r>
              <a:rPr lang="ru-RU" b="1" dirty="0"/>
              <a:t>2.Объяснить их значение.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3. Этимология 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4. Синонимы и антонимы.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5. Фразеологизм в произведениях русских писателей.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571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ori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Фразеологизмы со словом «глаза»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4857403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Посредством глаз человек получает подавляющее количество информации о внешнем мире. Порой бывает достаточно одного короткого взгляда на предмет или ситуацию, чтобы принять какое-то важное решение. Фразеологизмы со словом «глаза» точно и, вместе с тем, кратко описывают ту или иную жизненную ситуацию</a:t>
            </a:r>
          </a:p>
        </p:txBody>
      </p:sp>
    </p:spTree>
    <p:extLst>
      <p:ext uri="{BB962C8B-B14F-4D97-AF65-F5344CB8AC3E}">
        <p14:creationId xmlns:p14="http://schemas.microsoft.com/office/powerpoint/2010/main" val="469206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Фразеологизмы со словом «глаза»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/>
              <a:t>   </a:t>
            </a:r>
            <a:r>
              <a:rPr lang="ru-RU" b="1" dirty="0"/>
              <a:t>Не в бровь, а в глаз - о</a:t>
            </a:r>
            <a:r>
              <a:rPr lang="ru-RU" dirty="0"/>
              <a:t> точно сделанном замечании или наблюдении. </a:t>
            </a:r>
            <a:r>
              <a:rPr lang="ru-RU" b="1" dirty="0"/>
              <a:t>Происхождение:</a:t>
            </a:r>
            <a:r>
              <a:rPr lang="ru-RU" dirty="0"/>
              <a:t> Мотивировано представлением о меткой стрельбе из лука. Существует предание, согласно которому один казак обещал царю Ивану Грозному поразить врага в глаз, но выстрел был неточен и попал в бровь. Несмотря на это, царь наградил казака и его семью.</a:t>
            </a:r>
          </a:p>
          <a:p>
            <a:pPr marL="0" indent="0">
              <a:buNone/>
            </a:pPr>
            <a:r>
              <a:rPr lang="ru-RU" b="1" dirty="0"/>
              <a:t>Бросилось в глаза - </a:t>
            </a:r>
            <a:r>
              <a:rPr lang="ru-RU" dirty="0"/>
              <a:t>то есть что-то заставило обратить на себя внимание.</a:t>
            </a:r>
          </a:p>
          <a:p>
            <a:pPr marL="0" indent="0">
              <a:buNone/>
            </a:pPr>
            <a:r>
              <a:rPr lang="ru-RU" b="1" dirty="0"/>
              <a:t>Куда глаза глядят - </a:t>
            </a:r>
            <a:r>
              <a:rPr lang="ru-RU" dirty="0"/>
              <a:t>идти в неопределенном направлении, без четкого маршрута.</a:t>
            </a:r>
          </a:p>
          <a:p>
            <a:pPr marL="0" indent="0">
              <a:buNone/>
            </a:pPr>
            <a:r>
              <a:rPr lang="ru-RU" b="1" dirty="0"/>
              <a:t>Мозолить глаза - </a:t>
            </a:r>
            <a:r>
              <a:rPr lang="ru-RU" dirty="0"/>
              <a:t>надоедать кому-либо своим присутствием.</a:t>
            </a:r>
          </a:p>
        </p:txBody>
      </p:sp>
    </p:spTree>
    <p:extLst>
      <p:ext uri="{BB962C8B-B14F-4D97-AF65-F5344CB8AC3E}">
        <p14:creationId xmlns:p14="http://schemas.microsoft.com/office/powerpoint/2010/main" val="3623980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Фразеологизмы со словом «глаза»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836712"/>
            <a:ext cx="9137929" cy="6021288"/>
          </a:xfrm>
        </p:spPr>
        <p:txBody>
          <a:bodyPr vert="horz" lIns="91440" tIns="45720" rIns="91440" bIns="45720" numCol="1" rtlCol="0" anchor="t">
            <a:normAutofit/>
          </a:bodyPr>
          <a:lstStyle/>
          <a:p>
            <a:pPr marL="0" indent="0">
              <a:buNone/>
            </a:pPr>
            <a:r>
              <a:rPr lang="ru-RU" dirty="0"/>
              <a:t>Синонимы: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Не в бровь, а в глаз- </a:t>
            </a:r>
            <a:r>
              <a:rPr lang="ru-RU" sz="2000" b="1" dirty="0"/>
              <a:t>в точку, в десятку, в яблочко, в цель и др.</a:t>
            </a:r>
            <a:endParaRPr lang="ru-RU" sz="2000" dirty="0"/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Бросилось в глаза </a:t>
            </a:r>
            <a:r>
              <a:rPr lang="ru-RU" sz="2000" b="1" dirty="0"/>
              <a:t>– лезет в глаза, говорит сам за себя и др.</a:t>
            </a:r>
            <a:endParaRPr lang="ru-RU" sz="2000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Антонимы: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</a:rPr>
              <a:t>Не в бровь, а в глаз-</a:t>
            </a:r>
            <a:r>
              <a:rPr lang="ru-RU" sz="2000" dirty="0">
                <a:ea typeface="+mn-lt"/>
                <a:cs typeface="+mn-lt"/>
              </a:rPr>
              <a:t> вилами на воде писано</a:t>
            </a:r>
          </a:p>
          <a:p>
            <a:pPr marL="0" indent="0">
              <a:buNone/>
            </a:pPr>
            <a:r>
              <a:rPr lang="ru-RU" sz="2000" b="1" dirty="0">
                <a:solidFill>
                  <a:srgbClr val="FF0000"/>
                </a:solidFill>
                <a:ea typeface="+mn-lt"/>
                <a:cs typeface="+mn-lt"/>
              </a:rPr>
              <a:t>Бросилось в глаза - </a:t>
            </a:r>
            <a:r>
              <a:rPr lang="ru-RU" sz="2000" dirty="0">
                <a:ea typeface="+mn-lt"/>
                <a:cs typeface="+mn-lt"/>
              </a:rPr>
              <a:t> совсем неприметный</a:t>
            </a:r>
            <a:endParaRPr lang="ru-RU" sz="2000" b="1" dirty="0">
              <a:cs typeface="Calibri"/>
            </a:endParaRPr>
          </a:p>
          <a:p>
            <a:pPr marL="0" indent="0">
              <a:buNone/>
            </a:pPr>
            <a:endParaRPr lang="ru-RU" sz="2000" dirty="0">
              <a:solidFill>
                <a:srgbClr val="0000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070307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ru-RU" dirty="0"/>
              <a:t>Фразеологизмы со словом «нос»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Слово «нос» используется во фразеологизмах довольно часто. Носом клюют, задирают его кверху, опускают вниз, держат нос по ветру и что-то на нем зарубают. В приведенных далее фразеологизмах слово «нос» используется в самых разных значениях. </a:t>
            </a:r>
          </a:p>
        </p:txBody>
      </p:sp>
    </p:spTree>
    <p:extLst>
      <p:ext uri="{BB962C8B-B14F-4D97-AF65-F5344CB8AC3E}">
        <p14:creationId xmlns:p14="http://schemas.microsoft.com/office/powerpoint/2010/main" val="1298724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Фразеологизмы со словом «нос»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760"/>
            <a:ext cx="9144000" cy="558924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b="1" dirty="0"/>
              <a:t>Держать нос по ветру -</a:t>
            </a:r>
            <a:r>
              <a:rPr lang="ru-RU" dirty="0"/>
              <a:t> приспосабливаться к существующей ситуации. Выражение пришло из лексикона моряков. Возможно, </a:t>
            </a:r>
          </a:p>
          <a:p>
            <a:pPr marL="0" indent="0">
              <a:buNone/>
            </a:pPr>
            <a:r>
              <a:rPr lang="ru-RU" dirty="0"/>
              <a:t>Фразеологизм восходит к речи моряков и </a:t>
            </a:r>
          </a:p>
          <a:p>
            <a:pPr marL="0" indent="0">
              <a:buNone/>
            </a:pPr>
            <a:r>
              <a:rPr lang="ru-RU" dirty="0"/>
              <a:t>первоначально под </a:t>
            </a:r>
            <a:r>
              <a:rPr lang="ru-RU" b="1" dirty="0"/>
              <a:t>носом</a:t>
            </a:r>
            <a:r>
              <a:rPr lang="ru-RU" dirty="0"/>
              <a:t> подразумевался нос корабля.</a:t>
            </a:r>
          </a:p>
          <a:p>
            <a:pPr marL="0" indent="0">
              <a:buNone/>
            </a:pPr>
            <a:r>
              <a:rPr lang="ru-RU" b="1" dirty="0"/>
              <a:t>Клевать носом -</a:t>
            </a:r>
            <a:r>
              <a:rPr lang="ru-RU" dirty="0"/>
              <a:t> засыпать, дремать, опуская при этом </a:t>
            </a:r>
          </a:p>
          <a:p>
            <a:pPr marL="0" indent="0">
              <a:buNone/>
            </a:pPr>
            <a:r>
              <a:rPr lang="ru-RU" dirty="0"/>
              <a:t>голову.</a:t>
            </a:r>
          </a:p>
          <a:p>
            <a:pPr marL="0" indent="0">
              <a:buNone/>
            </a:pPr>
            <a:r>
              <a:rPr lang="ru-RU" b="1" dirty="0"/>
              <a:t>Нос повесить, вешать нос –</a:t>
            </a:r>
            <a:r>
              <a:rPr lang="ru-RU" dirty="0"/>
              <a:t> о приунывшем или опечаленном человеке, который ходит, опустив низко голову</a:t>
            </a:r>
          </a:p>
          <a:p>
            <a:pPr marL="0" indent="0">
              <a:buNone/>
            </a:pPr>
            <a:r>
              <a:rPr lang="ru-RU" b="1" dirty="0"/>
              <a:t>Водить за нос -</a:t>
            </a:r>
            <a:r>
              <a:rPr lang="ru-RU" dirty="0"/>
              <a:t> обманывать кого-либо, хитрить. Обещать, но не выполнять обещанное. </a:t>
            </a:r>
            <a:r>
              <a:rPr lang="ru-RU" b="1" dirty="0"/>
              <a:t>Происхождение: </a:t>
            </a:r>
            <a:r>
              <a:rPr lang="ru-RU" dirty="0"/>
              <a:t>фраза имеет отношение к Средней Азии. Путешественников всегда поражало умение маленьких детей управляться с большими верблюдами. Ребенку нужно было всего лишь потянуть верблюда за веревку, к которой животное было привязано </a:t>
            </a:r>
          </a:p>
          <a:p>
            <a:pPr marL="0" indent="0">
              <a:buNone/>
            </a:pPr>
            <a:r>
              <a:rPr lang="ru-RU" dirty="0"/>
              <a:t>Источник: http://chtooznachaet.ru/vyrazhenie_vodit_za_nos.html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 descr="Ð¤ÑÐ°Ð·ÐµÐ¾Ð»Ð¾Ð³Ð¸Ð·Ð¼Ñ ÑÐ¾ ÑÐ»Ð¾Ð²Ð¾Ð¼ Â«Ð½Ð¾ÑÂ» Ð¸ Ð¸Ñ Ð·Ð½Ð°ÑÐµÐ½Ð¸Ðµ (Ñ Ð¿ÑÐ¸Ð¼ÐµÑÐ°Ð¼Ð¸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553199"/>
            <a:ext cx="2146935" cy="1610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465194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1259</Words>
  <Application>Microsoft Office PowerPoint</Application>
  <PresentationFormat>Экран (4:3)</PresentationFormat>
  <Paragraphs>129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Тема Office</vt:lpstr>
      <vt:lpstr>Исследовательский проект по русскому языку «Фразеологизмы о частях тела»</vt:lpstr>
      <vt:lpstr>Актуальность темы</vt:lpstr>
      <vt:lpstr>Презентация PowerPoint</vt:lpstr>
      <vt:lpstr>Ход работы</vt:lpstr>
      <vt:lpstr>Фразеологизмы со словом «глаза» </vt:lpstr>
      <vt:lpstr>Фразеологизмы со словом «глаза» </vt:lpstr>
      <vt:lpstr>Фразеологизмы со словом «глаза» </vt:lpstr>
      <vt:lpstr>Фразеологизмы со словом «нос»</vt:lpstr>
      <vt:lpstr>Фразеологизмы со словом «нос»</vt:lpstr>
      <vt:lpstr>Фразеологизмы со словом «нос»</vt:lpstr>
      <vt:lpstr>Фразеологизмы со словом «уши»</vt:lpstr>
      <vt:lpstr>    Фразеологизмы со словом                         «уши»</vt:lpstr>
      <vt:lpstr>Фразеологизмы со словом «уши»</vt:lpstr>
      <vt:lpstr>Фразеологизмы со словом «ноги»</vt:lpstr>
      <vt:lpstr>Фразеологизмы со словом  «ноги»</vt:lpstr>
      <vt:lpstr>Фразеологизмы со словом «ноги»</vt:lpstr>
      <vt:lpstr>Фразеологизмы со словом «рот»</vt:lpstr>
      <vt:lpstr>Фразеологизмы со словом  «рот»</vt:lpstr>
      <vt:lpstr>Фразеологизмы со словом «рот»</vt:lpstr>
      <vt:lpstr>Фразеологизмы со словом «голова»</vt:lpstr>
      <vt:lpstr>Фразеологизмы со словом  «голова»</vt:lpstr>
      <vt:lpstr>Фразеологизмы со словом «голова»</vt:lpstr>
      <vt:lpstr>Фразеологизмы со словом «рука»</vt:lpstr>
      <vt:lpstr>   Фразеологизмы со словом                        «рука» </vt:lpstr>
      <vt:lpstr>Фразеологизмы со словом «рука»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Исследовательский проект по русскому языку «Фразеологизмы о частях тела»</dc:title>
  <dc:creator>user</dc:creator>
  <cp:lastModifiedBy>user</cp:lastModifiedBy>
  <cp:revision>162</cp:revision>
  <dcterms:created xsi:type="dcterms:W3CDTF">2019-10-19T08:49:53Z</dcterms:created>
  <dcterms:modified xsi:type="dcterms:W3CDTF">2019-10-22T17:52:48Z</dcterms:modified>
</cp:coreProperties>
</file>